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70" d="100"/>
          <a:sy n="70" d="100"/>
        </p:scale>
        <p:origin x="7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10/26/2016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https://en.wikipedia.org/wiki/Marshall_Plan#Expenditures</a:t>
            </a:r>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for image: https://commons.wikimedia.org/wiki/File%3AMarshall_Plan_poster.JPG</a:t>
            </a:r>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Quote source: http://www.brianepstein.com/brian.html</a:t>
            </a:r>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http://www.telegraph.co.uk/culture/music/rockandjazzmusic/3646983/The-John-Lennon-I-knew.html</a:t>
            </a:r>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C0A6B48-332B-49E4-813F-7B75CC66B95B}"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0A6B48-332B-49E4-813F-7B75CC66B95B}"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0A6B48-332B-49E4-813F-7B75CC66B95B}"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0A6B48-332B-49E4-813F-7B75CC66B95B}"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C0A6B48-332B-49E4-813F-7B75CC66B95B}"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C0A6B48-332B-49E4-813F-7B75CC66B95B}" type="datetimeFigureOut">
              <a:rPr lang="en-US" smtClean="0"/>
              <a:t>10/26/2016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0A6B48-332B-49E4-813F-7B75CC66B95B}" type="datetimeFigureOut">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10/26/2016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rtMEK6KI-g" TargetMode="External"/><Relationship Id="rId2" Type="http://schemas.openxmlformats.org/officeDocument/2006/relationships/hyperlink" Target="https://www.youtube.com/watch?v=7mw1D3HTGng" TargetMode="External"/><Relationship Id="rId1" Type="http://schemas.openxmlformats.org/officeDocument/2006/relationships/slideLayout" Target="../slideLayouts/slideLayout2.xml"/><Relationship Id="rId4" Type="http://schemas.openxmlformats.org/officeDocument/2006/relationships/hyperlink" Target="https://www.youtube.com/watch?v=RK15mkRWf4c&amp;list=PLi67X2TyUMJudNRmP4YJCaaIDD5trh_FV"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ZpAVbYhI9I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yCzed4x40aA?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smtClean="0"/>
              <a:t>British Invasion and the Beatles</a:t>
            </a:r>
            <a:endParaRPr lang="en-US" sz="7200" b="1" dirty="0"/>
          </a:p>
        </p:txBody>
      </p:sp>
      <p:sp>
        <p:nvSpPr>
          <p:cNvPr id="3" name="Subtitle 2"/>
          <p:cNvSpPr>
            <a:spLocks noGrp="1"/>
          </p:cNvSpPr>
          <p:nvPr>
            <p:ph type="subTitle" idx="1"/>
          </p:nvPr>
        </p:nvSpPr>
        <p:spPr/>
        <p:txBody>
          <a:bodyPr>
            <a:normAutofit/>
          </a:bodyPr>
          <a:lstStyle/>
          <a:p>
            <a:r>
              <a:rPr lang="en-US" sz="4400" dirty="0" smtClean="0"/>
              <a:t>1958-1967</a:t>
            </a:r>
            <a:endParaRPr lang="en-US" sz="4400" dirty="0"/>
          </a:p>
        </p:txBody>
      </p:sp>
    </p:spTree>
    <p:extLst>
      <p:ext uri="{BB962C8B-B14F-4D97-AF65-F5344CB8AC3E}">
        <p14:creationId xmlns:p14="http://schemas.microsoft.com/office/powerpoint/2010/main" val="220879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EMI-</a:t>
            </a:r>
            <a:r>
              <a:rPr lang="en-US" b="1" dirty="0" err="1" smtClean="0"/>
              <a:t>Parlophone</a:t>
            </a:r>
            <a:r>
              <a:rPr lang="en-US" b="1" dirty="0" smtClean="0"/>
              <a:t> recording contract	</a:t>
            </a:r>
            <a:endParaRPr lang="en-US" b="1" dirty="0"/>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smtClean="0"/>
              <a:t>Epstein tried many other companies first.</a:t>
            </a:r>
          </a:p>
          <a:p>
            <a:r>
              <a:rPr lang="en-US" dirty="0" smtClean="0"/>
              <a:t>Finally, contacted George Martin at EMI’s </a:t>
            </a:r>
            <a:r>
              <a:rPr lang="en-US" dirty="0" err="1" smtClean="0"/>
              <a:t>Parlophone</a:t>
            </a:r>
            <a:r>
              <a:rPr lang="en-US" dirty="0" smtClean="0"/>
              <a:t>.</a:t>
            </a:r>
          </a:p>
          <a:p>
            <a:r>
              <a:rPr lang="en-US" dirty="0" smtClean="0"/>
              <a:t>May have threatened to withdraw his business, but Martin claimed Epstein was very convincing.</a:t>
            </a:r>
          </a:p>
          <a:p>
            <a:r>
              <a:rPr lang="en-US" dirty="0" smtClean="0"/>
              <a:t>Contract gave The Beatles 1 penny per record sold.</a:t>
            </a:r>
          </a:p>
          <a:p>
            <a:r>
              <a:rPr lang="en-US" dirty="0" smtClean="0"/>
              <a:t>June 1962 recording began at Abby Road Studios</a:t>
            </a:r>
          </a:p>
          <a:p>
            <a:r>
              <a:rPr lang="en-US" dirty="0" smtClean="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smtClean="0"/>
              <a:t>Written </a:t>
            </a:r>
            <a:r>
              <a:rPr lang="en-US" sz="3600" dirty="0"/>
              <a:t>before “The </a:t>
            </a:r>
            <a:r>
              <a:rPr lang="en-US" sz="3600" dirty="0" smtClean="0"/>
              <a:t>Beatles”</a:t>
            </a:r>
          </a:p>
          <a:p>
            <a:pPr marL="571500" indent="-571500">
              <a:buFont typeface="Arial" panose="020B0604020202020204" pitchFamily="34" charset="0"/>
              <a:buChar char="•"/>
            </a:pPr>
            <a:r>
              <a:rPr lang="en-US" sz="3600" dirty="0" smtClean="0"/>
              <a:t>Recorded </a:t>
            </a:r>
            <a:r>
              <a:rPr lang="en-US" sz="3600" dirty="0"/>
              <a:t>three times, each with different </a:t>
            </a:r>
            <a:r>
              <a:rPr lang="en-US" sz="3600" dirty="0" smtClean="0"/>
              <a:t>drummer</a:t>
            </a:r>
          </a:p>
          <a:p>
            <a:pPr marL="571500" indent="-571500">
              <a:buFont typeface="Arial" panose="020B0604020202020204" pitchFamily="34" charset="0"/>
              <a:buChar char="•"/>
            </a:pPr>
            <a:r>
              <a:rPr lang="en-US" sz="3600" dirty="0" smtClean="0"/>
              <a:t>Ringo </a:t>
            </a:r>
            <a:r>
              <a:rPr lang="en-US" sz="3600" dirty="0"/>
              <a:t>Starr version: </a:t>
            </a:r>
            <a:r>
              <a:rPr lang="en-US" sz="3600" dirty="0">
                <a:hlinkClick r:id="rId3"/>
              </a:rPr>
              <a:t>https://</a:t>
            </a:r>
            <a:r>
              <a:rPr lang="en-US" sz="3600" dirty="0" smtClean="0">
                <a:hlinkClick r:id="rId3"/>
              </a:rPr>
              <a:t>www.youtube.com/watch?v=SJeBHMJENhs</a:t>
            </a:r>
            <a:endParaRPr lang="en-US" sz="3600" dirty="0" smtClean="0"/>
          </a:p>
          <a:p>
            <a:pPr marL="571500" indent="-571500">
              <a:buFont typeface="Arial" panose="020B0604020202020204" pitchFamily="34" charset="0"/>
              <a:buChar char="•"/>
            </a:pPr>
            <a:r>
              <a:rPr lang="en-US" sz="3600" dirty="0" smtClean="0"/>
              <a:t>Reached number 17 in UK</a:t>
            </a:r>
          </a:p>
          <a:p>
            <a:pPr marL="571500" indent="-571500">
              <a:buFont typeface="Arial" panose="020B0604020202020204" pitchFamily="34" charset="0"/>
              <a:buChar char="•"/>
            </a:pPr>
            <a:r>
              <a:rPr lang="en-US" sz="3600" dirty="0" smtClean="0"/>
              <a:t>After USA tour, hit number 1!</a:t>
            </a:r>
            <a:endParaRPr lang="en-US" sz="3600" dirty="0"/>
          </a:p>
        </p:txBody>
      </p:sp>
    </p:spTree>
    <p:extLst>
      <p:ext uri="{BB962C8B-B14F-4D97-AF65-F5344CB8AC3E}">
        <p14:creationId xmlns:p14="http://schemas.microsoft.com/office/powerpoint/2010/main" val="3959411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smtClean="0"/>
              <a:t>“Please </a:t>
            </a:r>
            <a:r>
              <a:rPr lang="en-US" b="1" dirty="0" err="1"/>
              <a:t>P</a:t>
            </a:r>
            <a:r>
              <a:rPr lang="en-US" b="1" dirty="0" err="1" smtClean="0"/>
              <a:t>lease</a:t>
            </a:r>
            <a:r>
              <a:rPr lang="en-US" b="1" dirty="0" smtClean="0"/>
              <a:t> Me”, January 1963</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Reached number 1 on </a:t>
            </a:r>
            <a:r>
              <a:rPr lang="en-US" sz="2400" i="1" dirty="0" smtClean="0"/>
              <a:t>New Musical Express</a:t>
            </a:r>
            <a:r>
              <a:rPr lang="en-US" sz="2400" dirty="0" smtClean="0"/>
              <a:t> and </a:t>
            </a:r>
            <a:r>
              <a:rPr lang="en-US" sz="2400" i="1" dirty="0" smtClean="0"/>
              <a:t>Melody Maker</a:t>
            </a:r>
            <a:r>
              <a:rPr lang="en-US" sz="2400" dirty="0" smtClean="0"/>
              <a:t>.</a:t>
            </a:r>
          </a:p>
          <a:p>
            <a:pPr marL="285750" indent="-285750">
              <a:buFont typeface="Arial" panose="020B0604020202020204" pitchFamily="34" charset="0"/>
              <a:buChar char="•"/>
            </a:pPr>
            <a:r>
              <a:rPr lang="en-US" sz="2400" dirty="0" smtClean="0"/>
              <a:t>George Martin found the original version “very dreary”.</a:t>
            </a:r>
          </a:p>
          <a:p>
            <a:pPr marL="285750" indent="-285750">
              <a:buFont typeface="Arial" panose="020B0604020202020204" pitchFamily="34" charset="0"/>
              <a:buChar char="•"/>
            </a:pPr>
            <a:r>
              <a:rPr lang="en-US" sz="2400" dirty="0" smtClean="0"/>
              <a:t>Roy Orbison, </a:t>
            </a:r>
            <a:r>
              <a:rPr lang="en-US" sz="2400" dirty="0"/>
              <a:t>“Only the lonely”: </a:t>
            </a:r>
            <a:r>
              <a:rPr lang="en-US" sz="2400" dirty="0">
                <a:hlinkClick r:id="rId3"/>
              </a:rPr>
              <a:t>https://</a:t>
            </a:r>
            <a:r>
              <a:rPr lang="en-US" sz="2400" dirty="0" smtClean="0">
                <a:hlinkClick r:id="rId3"/>
              </a:rPr>
              <a:t>www.youtube.com/watch?v=UTR2IlAJEyQ</a:t>
            </a:r>
            <a:endParaRPr lang="en-US" sz="2400" dirty="0" smtClean="0"/>
          </a:p>
          <a:p>
            <a:pPr marL="285750" indent="-285750">
              <a:buFont typeface="Arial" panose="020B0604020202020204" pitchFamily="34" charset="0"/>
              <a:buChar char="•"/>
            </a:pPr>
            <a:r>
              <a:rPr lang="en-US" sz="2400" dirty="0" smtClean="0"/>
              <a:t>Wanted them to record “How do you do it?” written by Mitch Murray.</a:t>
            </a:r>
          </a:p>
          <a:p>
            <a:pPr marL="285750" indent="-285750">
              <a:buFont typeface="Arial" panose="020B0604020202020204" pitchFamily="34" charset="0"/>
              <a:buChar char="•"/>
            </a:pPr>
            <a:r>
              <a:rPr lang="en-US" sz="2400" dirty="0" smtClean="0"/>
              <a:t>Band insisted on recording their own material.</a:t>
            </a:r>
            <a:endParaRPr lang="en-US" sz="2400" dirty="0"/>
          </a:p>
          <a:p>
            <a:pPr marL="285750" indent="-285750">
              <a:buFont typeface="Arial" panose="020B0604020202020204" pitchFamily="34" charset="0"/>
              <a:buChar char="•"/>
            </a:pPr>
            <a:r>
              <a:rPr lang="en-US" sz="2400" dirty="0">
                <a:hlinkClick r:id="rId4"/>
              </a:rPr>
              <a:t>https://</a:t>
            </a:r>
            <a:r>
              <a:rPr lang="en-US" sz="2400" dirty="0" smtClean="0">
                <a:hlinkClick r:id="rId4"/>
              </a:rPr>
              <a:t>www.youtube.com/watch?v=lebrST7mY_I</a:t>
            </a:r>
            <a:endParaRPr lang="en-US" sz="2400" dirty="0" smtClean="0"/>
          </a:p>
        </p:txBody>
      </p:sp>
    </p:spTree>
    <p:extLst>
      <p:ext uri="{BB962C8B-B14F-4D97-AF65-F5344CB8AC3E}">
        <p14:creationId xmlns:p14="http://schemas.microsoft.com/office/powerpoint/2010/main" val="2478105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“She Loves You” (August 1963)</a:t>
            </a:r>
            <a:endParaRPr lang="en-US" b="1" dirty="0"/>
          </a:p>
        </p:txBody>
      </p:sp>
      <p:sp>
        <p:nvSpPr>
          <p:cNvPr id="3" name="Content Placeholder 2"/>
          <p:cNvSpPr>
            <a:spLocks noGrp="1"/>
          </p:cNvSpPr>
          <p:nvPr>
            <p:ph idx="1"/>
          </p:nvPr>
        </p:nvSpPr>
        <p:spPr>
          <a:xfrm>
            <a:off x="838200" y="1825624"/>
            <a:ext cx="6463352" cy="4561527"/>
          </a:xfrm>
        </p:spPr>
        <p:txBody>
          <a:bodyPr>
            <a:normAutofit fontScale="92500" lnSpcReduction="10000"/>
          </a:bodyPr>
          <a:lstStyle/>
          <a:p>
            <a:r>
              <a:rPr lang="en-US" dirty="0" smtClean="0"/>
              <a:t>Biggest hit of the 1960s in UK.</a:t>
            </a:r>
          </a:p>
          <a:p>
            <a:r>
              <a:rPr lang="en-US" dirty="0" smtClean="0"/>
              <a:t>November 1963: The Beatles performed on “Sunday Night at the Palladium”.</a:t>
            </a:r>
            <a:r>
              <a:rPr lang="en-US" dirty="0"/>
              <a:t> </a:t>
            </a:r>
            <a:endParaRPr lang="en-US" dirty="0" smtClean="0"/>
          </a:p>
          <a:p>
            <a:r>
              <a:rPr lang="en-US" dirty="0" smtClean="0"/>
              <a:t>Lennon: </a:t>
            </a:r>
            <a:r>
              <a:rPr lang="en-US" dirty="0"/>
              <a:t>“For our last number, I'd like to ask your help. Would the people in the cheaper seats clap your hands. And the rest of you, if you'll just rattle your jewelry</a:t>
            </a:r>
            <a:r>
              <a:rPr lang="en-US" dirty="0" smtClean="0"/>
              <a:t>.”</a:t>
            </a:r>
          </a:p>
          <a:p>
            <a:r>
              <a:rPr lang="en-US" dirty="0" smtClean="0"/>
              <a:t>Sold </a:t>
            </a:r>
            <a:r>
              <a:rPr lang="en-US" dirty="0"/>
              <a:t>one million copies by late November 1963</a:t>
            </a:r>
            <a:r>
              <a:rPr lang="en-US" dirty="0" smtClean="0"/>
              <a:t>.</a:t>
            </a:r>
          </a:p>
          <a:p>
            <a:r>
              <a:rPr lang="en-US" dirty="0">
                <a:hlinkClick r:id="rId2"/>
              </a:rPr>
              <a:t>https://</a:t>
            </a:r>
            <a:r>
              <a:rPr lang="en-US" dirty="0" smtClean="0">
                <a:hlinkClick r:id="rId2"/>
              </a:rPr>
              <a:t>www.youtube.com/watch?v=BOuu88OwdK8</a:t>
            </a:r>
            <a:endParaRPr lang="en-US" dirty="0" smtClean="0"/>
          </a:p>
          <a:p>
            <a:r>
              <a:rPr lang="en-US" dirty="0" smtClean="0"/>
              <a:t>Beatlemania tripped into full gear.</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Beatlemania! (1963-1970)</a:t>
            </a:r>
            <a:endParaRPr lang="en-US" dirty="0"/>
          </a:p>
        </p:txBody>
      </p:sp>
      <p:sp>
        <p:nvSpPr>
          <p:cNvPr id="3" name="Content Placeholder 2"/>
          <p:cNvSpPr>
            <a:spLocks noGrp="1"/>
          </p:cNvSpPr>
          <p:nvPr>
            <p:ph idx="1"/>
          </p:nvPr>
        </p:nvSpPr>
        <p:spPr/>
        <p:txBody>
          <a:bodyPr>
            <a:normAutofit/>
          </a:bodyPr>
          <a:lstStyle/>
          <a:p>
            <a:r>
              <a:rPr lang="en-US" dirty="0" smtClean="0"/>
              <a:t>Fandom meant record sales:</a:t>
            </a:r>
          </a:p>
          <a:p>
            <a:pPr lvl="1"/>
            <a:r>
              <a:rPr lang="en-US" dirty="0" smtClean="0"/>
              <a:t>1963-1970: there was a Beatles’ single at the number one spot in USA for 59 of those weeks; every sixth week, or about 9 number one singles per year.</a:t>
            </a:r>
          </a:p>
          <a:p>
            <a:pPr lvl="1"/>
            <a:r>
              <a:rPr lang="en-US" dirty="0" smtClean="0"/>
              <a:t>Beatles’ LPs topped LP </a:t>
            </a:r>
            <a:r>
              <a:rPr lang="en-US" dirty="0"/>
              <a:t>charts for 116 </a:t>
            </a:r>
            <a:r>
              <a:rPr lang="en-US" dirty="0" smtClean="0"/>
              <a:t>weeks, 1963-1970, one of every three weeks.</a:t>
            </a:r>
          </a:p>
          <a:p>
            <a:r>
              <a:rPr lang="en-US" dirty="0">
                <a:hlinkClick r:id="rId2"/>
              </a:rPr>
              <a:t>https://</a:t>
            </a:r>
            <a:r>
              <a:rPr lang="en-US" dirty="0" smtClean="0">
                <a:hlinkClick r:id="rId2"/>
              </a:rPr>
              <a:t>www.youtube.com/watch?v=7mw1D3HTGng</a:t>
            </a:r>
            <a:endParaRPr lang="en-US" dirty="0" smtClean="0"/>
          </a:p>
          <a:p>
            <a:r>
              <a:rPr lang="en-US" dirty="0">
                <a:hlinkClick r:id="rId3"/>
              </a:rPr>
              <a:t>https://</a:t>
            </a:r>
            <a:r>
              <a:rPr lang="en-US" dirty="0" smtClean="0">
                <a:hlinkClick r:id="rId3"/>
              </a:rPr>
              <a:t>www.youtube.com/watch?v=VrtMEK6KI-g</a:t>
            </a:r>
            <a:endParaRPr lang="en-US" dirty="0" smtClean="0"/>
          </a:p>
          <a:p>
            <a:r>
              <a:rPr lang="en-US" dirty="0"/>
              <a:t>Hard Day’s </a:t>
            </a:r>
            <a:r>
              <a:rPr lang="en-US" dirty="0" smtClean="0"/>
              <a:t>Night (1964, dir. Richard Lester): </a:t>
            </a:r>
            <a:r>
              <a:rPr lang="en-US" dirty="0">
                <a:hlinkClick r:id="rId4"/>
              </a:rPr>
              <a:t>https://</a:t>
            </a:r>
            <a:r>
              <a:rPr lang="en-US" dirty="0" smtClean="0">
                <a:hlinkClick r:id="rId4"/>
              </a:rPr>
              <a:t>www.youtube.com/watch?v=RK15mkRWf4c&amp;list=PLi67X2TyUMJudNRmP4YJCaaIDD5trh_FV</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4214108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Beatles’ 1966 USA tour and Jesus Christ</a:t>
            </a:r>
            <a:endParaRPr lang="en-US" b="1" dirty="0"/>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a:t>
            </a:r>
            <a:r>
              <a:rPr lang="en-US" dirty="0" smtClean="0"/>
              <a:t>.“ Maureen Cleave, </a:t>
            </a:r>
            <a:r>
              <a:rPr lang="en-US" i="1" dirty="0" smtClean="0"/>
              <a:t>The London Evening Standard</a:t>
            </a:r>
            <a:r>
              <a:rPr lang="en-US" dirty="0" smtClean="0"/>
              <a:t>, 4 March 1966</a:t>
            </a:r>
          </a:p>
          <a:p>
            <a:r>
              <a:rPr lang="en-US" dirty="0" smtClean="0">
                <a:hlinkClick r:id="rId3"/>
              </a:rPr>
              <a:t>https</a:t>
            </a:r>
            <a:r>
              <a:rPr lang="en-US" dirty="0">
                <a:hlinkClick r:id="rId3"/>
              </a:rPr>
              <a:t>://</a:t>
            </a:r>
            <a:r>
              <a:rPr lang="en-US" dirty="0" smtClean="0">
                <a:hlinkClick r:id="rId3"/>
              </a:rPr>
              <a:t>www.youtube.com/watch?v=ONYVxatB1U4</a:t>
            </a:r>
            <a:endParaRPr lang="en-US" dirty="0" smtClean="0"/>
          </a:p>
          <a:p>
            <a:r>
              <a:rPr lang="en-US" dirty="0"/>
              <a:t>John in 1978</a:t>
            </a:r>
            <a:r>
              <a:rPr lang="en-US" dirty="0" smtClean="0"/>
              <a:t>: </a:t>
            </a:r>
            <a:r>
              <a:rPr lang="en-US" dirty="0"/>
              <a:t>"My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r>
              <a:rPr lang="en-US" dirty="0" smtClean="0"/>
              <a:t>.“</a:t>
            </a:r>
          </a:p>
          <a:p>
            <a:r>
              <a:rPr lang="en-US" dirty="0" smtClean="0"/>
              <a:t>1968: founded Apple Records</a:t>
            </a:r>
            <a:endParaRPr lang="en-US" dirty="0"/>
          </a:p>
        </p:txBody>
      </p:sp>
    </p:spTree>
    <p:extLst>
      <p:ext uri="{BB962C8B-B14F-4D97-AF65-F5344CB8AC3E}">
        <p14:creationId xmlns:p14="http://schemas.microsoft.com/office/powerpoint/2010/main" val="9624405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smtClean="0"/>
              <a:t>Beatles’ end?</a:t>
            </a:r>
            <a:endParaRPr lang="en-US" sz="8000" b="1" dirty="0"/>
          </a:p>
        </p:txBody>
      </p:sp>
      <p:sp>
        <p:nvSpPr>
          <p:cNvPr id="3" name="Content Placeholder 2"/>
          <p:cNvSpPr>
            <a:spLocks noGrp="1"/>
          </p:cNvSpPr>
          <p:nvPr>
            <p:ph idx="1"/>
          </p:nvPr>
        </p:nvSpPr>
        <p:spPr/>
        <p:txBody>
          <a:bodyPr>
            <a:normAutofit lnSpcReduction="10000"/>
          </a:bodyPr>
          <a:lstStyle/>
          <a:p>
            <a:r>
              <a:rPr lang="en-US" dirty="0" smtClean="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r>
              <a:rPr lang="en-US" dirty="0" smtClean="0"/>
              <a:t>)</a:t>
            </a:r>
          </a:p>
          <a:p>
            <a:r>
              <a:rPr lang="en-US" dirty="0" smtClean="0"/>
              <a:t>Brian Epstein’s death, August 1967</a:t>
            </a:r>
            <a:endParaRPr lang="en-US" dirty="0"/>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rmAutofit fontScale="90000"/>
          </a:bodyPr>
          <a:lstStyle/>
          <a:p>
            <a:r>
              <a:rPr lang="en-US" b="1" dirty="0" smtClean="0"/>
              <a:t>The Rolling Stones, 1962 to present</a:t>
            </a:r>
            <a:endParaRPr lang="en-US" b="1" dirty="0"/>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smtClean="0"/>
              <a:t>Initial line-up: </a:t>
            </a:r>
            <a:r>
              <a:rPr lang="en-US" dirty="0"/>
              <a:t> </a:t>
            </a:r>
            <a:endParaRPr lang="en-US" dirty="0" smtClean="0"/>
          </a:p>
          <a:p>
            <a:pPr lvl="1"/>
            <a:r>
              <a:rPr lang="en-US" dirty="0"/>
              <a:t>Mick Jagger (lead vocals, harmonica)</a:t>
            </a:r>
          </a:p>
          <a:p>
            <a:pPr lvl="1"/>
            <a:r>
              <a:rPr lang="en-US" dirty="0"/>
              <a:t>Keith Richards (guitar)</a:t>
            </a:r>
          </a:p>
          <a:p>
            <a:pPr lvl="1"/>
            <a:r>
              <a:rPr lang="en-US" dirty="0" smtClean="0"/>
              <a:t>Brian Jones (</a:t>
            </a:r>
            <a:r>
              <a:rPr lang="en-US" dirty="0"/>
              <a:t>guitar, </a:t>
            </a:r>
            <a:r>
              <a:rPr lang="en-US" dirty="0" smtClean="0"/>
              <a:t>harmonica)</a:t>
            </a:r>
          </a:p>
          <a:p>
            <a:pPr lvl="1"/>
            <a:r>
              <a:rPr lang="en-US" dirty="0" smtClean="0"/>
              <a:t>Ian </a:t>
            </a:r>
            <a:r>
              <a:rPr lang="en-US" dirty="0"/>
              <a:t>Stewart (</a:t>
            </a:r>
            <a:r>
              <a:rPr lang="en-US" dirty="0" smtClean="0"/>
              <a:t>piano)</a:t>
            </a:r>
          </a:p>
          <a:p>
            <a:pPr lvl="1"/>
            <a:r>
              <a:rPr lang="en-US" dirty="0" smtClean="0"/>
              <a:t>Bill Wyman (bass)</a:t>
            </a:r>
          </a:p>
          <a:p>
            <a:pPr lvl="1"/>
            <a:r>
              <a:rPr lang="en-US" dirty="0" smtClean="0"/>
              <a:t>Charlie Watts (drums)</a:t>
            </a:r>
          </a:p>
          <a:p>
            <a:r>
              <a:rPr lang="en-US" dirty="0" smtClean="0"/>
              <a:t>Very focused on electric blues, rhythm and blues, rockabilly music (Muddy Waters, Chuck Berry, Little Richard, Buddy Holly)</a:t>
            </a:r>
          </a:p>
          <a:p>
            <a:r>
              <a:rPr lang="en-US" dirty="0"/>
              <a:t>E</a:t>
            </a:r>
            <a:r>
              <a:rPr lang="en-US" dirty="0" smtClean="0"/>
              <a:t>arly songs were covers.</a:t>
            </a:r>
          </a:p>
          <a:p>
            <a:r>
              <a:rPr lang="en-US" dirty="0" smtClean="0"/>
              <a:t>First single, Chuck Berry’s “Come on”, </a:t>
            </a:r>
            <a:r>
              <a:rPr lang="en-US" dirty="0"/>
              <a:t>1963: </a:t>
            </a:r>
            <a:r>
              <a:rPr lang="en-US" dirty="0">
                <a:hlinkClick r:id="rId2"/>
              </a:rPr>
              <a:t>https://</a:t>
            </a:r>
            <a:r>
              <a:rPr lang="en-US" dirty="0" smtClean="0">
                <a:hlinkClick r:id="rId2"/>
              </a:rPr>
              <a:t>www.youtube.com/watch?v=UCWxU2pln2k</a:t>
            </a:r>
            <a:endParaRPr lang="en-US" dirty="0" smtClean="0"/>
          </a:p>
          <a:p>
            <a:r>
              <a:rPr lang="en-US" dirty="0" smtClean="0"/>
              <a:t>Toured with </a:t>
            </a:r>
            <a:r>
              <a:rPr lang="en-US" dirty="0"/>
              <a:t> </a:t>
            </a:r>
            <a:r>
              <a:rPr lang="en-US" dirty="0" smtClean="0"/>
              <a:t>Bo </a:t>
            </a:r>
            <a:r>
              <a:rPr lang="en-US" dirty="0" err="1"/>
              <a:t>Diddley</a:t>
            </a:r>
            <a:r>
              <a:rPr lang="en-US" dirty="0"/>
              <a:t>, Little Richard, and The </a:t>
            </a:r>
            <a:r>
              <a:rPr lang="en-US" dirty="0" err="1"/>
              <a:t>Everly</a:t>
            </a:r>
            <a:r>
              <a:rPr lang="en-US" dirty="0"/>
              <a:t> Brothers</a:t>
            </a:r>
            <a:endParaRPr lang="en-US" dirty="0" smtClean="0"/>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Rolling Stones</a:t>
            </a:r>
            <a:endParaRPr lang="en-US" b="1" dirty="0"/>
          </a:p>
        </p:txBody>
      </p:sp>
      <p:sp>
        <p:nvSpPr>
          <p:cNvPr id="3" name="Content Placeholder 2"/>
          <p:cNvSpPr>
            <a:spLocks noGrp="1"/>
          </p:cNvSpPr>
          <p:nvPr>
            <p:ph idx="1"/>
          </p:nvPr>
        </p:nvSpPr>
        <p:spPr/>
        <p:txBody>
          <a:bodyPr/>
          <a:lstStyle/>
          <a:p>
            <a:r>
              <a:rPr lang="en-US" dirty="0" smtClean="0"/>
              <a:t>Second record: “I want to be your man!” written by Lennon and McCartney for the Stones.</a:t>
            </a:r>
          </a:p>
          <a:p>
            <a:r>
              <a:rPr lang="en-US" dirty="0" smtClean="0"/>
              <a:t>Reached number 12 on the charts.</a:t>
            </a:r>
          </a:p>
          <a:p>
            <a:r>
              <a:rPr lang="en-US" dirty="0">
                <a:hlinkClick r:id="rId2"/>
              </a:rPr>
              <a:t>https://</a:t>
            </a:r>
            <a:r>
              <a:rPr lang="en-US" dirty="0" smtClean="0">
                <a:hlinkClick r:id="rId2"/>
              </a:rPr>
              <a:t>www.youtube.com/watch?v=DJCkbbMnEPg</a:t>
            </a:r>
            <a:endParaRPr lang="en-US" dirty="0" smtClean="0"/>
          </a:p>
          <a:p>
            <a:r>
              <a:rPr lang="en-US" dirty="0" smtClean="0"/>
              <a:t>Third single, Buddy Holly’s “Not Fade Away” (February 1964)</a:t>
            </a:r>
          </a:p>
          <a:p>
            <a:r>
              <a:rPr lang="en-US" dirty="0" smtClean="0"/>
              <a:t>Reached number 3 on the charts.</a:t>
            </a:r>
          </a:p>
          <a:p>
            <a:r>
              <a:rPr lang="en-US" dirty="0" smtClean="0"/>
              <a:t>Appeared on the Michael Douglas Show, 1964:</a:t>
            </a:r>
          </a:p>
          <a:p>
            <a:r>
              <a:rPr lang="en-US" dirty="0">
                <a:hlinkClick r:id="rId3"/>
              </a:rPr>
              <a:t>https://</a:t>
            </a:r>
            <a:r>
              <a:rPr lang="en-US" dirty="0" smtClean="0">
                <a:hlinkClick r:id="rId3"/>
              </a:rPr>
              <a:t>www.youtube.com/watch?v=P6RWnGQ3XqQ</a:t>
            </a:r>
            <a:endParaRPr lang="en-US" dirty="0" smtClean="0"/>
          </a:p>
          <a:p>
            <a:pPr marL="0" indent="0">
              <a:buNone/>
            </a:pPr>
            <a:endParaRPr lang="en-US" dirty="0" smtClean="0"/>
          </a:p>
          <a:p>
            <a:endParaRPr lang="en-US" dirty="0"/>
          </a:p>
        </p:txBody>
      </p:sp>
    </p:spTree>
    <p:extLst>
      <p:ext uri="{BB962C8B-B14F-4D97-AF65-F5344CB8AC3E}">
        <p14:creationId xmlns:p14="http://schemas.microsoft.com/office/powerpoint/2010/main" val="21079975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Rolling Stones</a:t>
            </a:r>
            <a:endParaRPr lang="en-US" b="1" dirty="0"/>
          </a:p>
        </p:txBody>
      </p:sp>
      <p:sp>
        <p:nvSpPr>
          <p:cNvPr id="3" name="Content Placeholder 2"/>
          <p:cNvSpPr>
            <a:spLocks noGrp="1"/>
          </p:cNvSpPr>
          <p:nvPr>
            <p:ph idx="1"/>
          </p:nvPr>
        </p:nvSpPr>
        <p:spPr>
          <a:xfrm>
            <a:off x="838200" y="1825625"/>
            <a:ext cx="6026624" cy="4351338"/>
          </a:xfrm>
        </p:spPr>
        <p:txBody>
          <a:bodyPr/>
          <a:lstStyle/>
          <a:p>
            <a:r>
              <a:rPr lang="en-US" dirty="0" smtClean="0"/>
              <a:t>Richards and Jagger had to be convinced to write their own music.</a:t>
            </a:r>
          </a:p>
          <a:p>
            <a:r>
              <a:rPr lang="en-US" dirty="0" smtClean="0"/>
              <a:t>First hit song: “Heart of Stone,” December 1964</a:t>
            </a:r>
          </a:p>
          <a:p>
            <a:r>
              <a:rPr lang="en-US" dirty="0">
                <a:hlinkClick r:id="rId2"/>
              </a:rPr>
              <a:t>https://</a:t>
            </a:r>
            <a:r>
              <a:rPr lang="en-US" dirty="0" smtClean="0">
                <a:hlinkClick r:id="rId2"/>
              </a:rPr>
              <a:t>www.youtube.com/watch?v=ZpAVbYhI9I0</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smtClean="0"/>
              <a:t>Post-WWII European recovery,  Marshall Plan, 1948-1951</a:t>
            </a:r>
            <a:endParaRPr lang="en-US" sz="4000" b="1"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612511"/>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gridCol w="2114961"/>
                <a:gridCol w="1896153"/>
                <a:gridCol w="1639048"/>
                <a:gridCol w="2105053"/>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tr>
              <a:tr h="296730">
                <a:tc>
                  <a:txBody>
                    <a:bodyPr/>
                    <a:lstStyle/>
                    <a:p>
                      <a:r>
                        <a:rPr lang="en-US" sz="1400" b="1" dirty="0">
                          <a:effectLst/>
                        </a:rPr>
                        <a:t> </a:t>
                      </a:r>
                      <a:r>
                        <a:rPr lang="en-US" sz="1400" b="1" u="none" strike="noStrike" dirty="0">
                          <a:solidFill>
                            <a:srgbClr val="0B0080"/>
                          </a:solidFill>
                          <a:effectLst/>
                        </a:rPr>
                        <a:t>Turkey</a:t>
                      </a:r>
                      <a:endParaRPr lang="en-US" sz="1400" b="1"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tr>
            </a:tbl>
          </a:graphicData>
        </a:graphic>
      </p:graphicFrame>
    </p:spTree>
    <p:extLst>
      <p:ext uri="{BB962C8B-B14F-4D97-AF65-F5344CB8AC3E}">
        <p14:creationId xmlns:p14="http://schemas.microsoft.com/office/powerpoint/2010/main" val="36588459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Animals, 1963-1969</a:t>
            </a:r>
            <a:endParaRPr lang="en-US" b="1" dirty="0"/>
          </a:p>
        </p:txBody>
      </p:sp>
      <p:sp>
        <p:nvSpPr>
          <p:cNvPr id="3" name="Content Placeholder 2"/>
          <p:cNvSpPr>
            <a:spLocks noGrp="1"/>
          </p:cNvSpPr>
          <p:nvPr>
            <p:ph idx="1"/>
          </p:nvPr>
        </p:nvSpPr>
        <p:spPr/>
        <p:txBody>
          <a:bodyPr/>
          <a:lstStyle/>
          <a:p>
            <a:r>
              <a:rPr lang="en-US" dirty="0" smtClean="0"/>
              <a:t>Newcastle upon Tyne</a:t>
            </a:r>
          </a:p>
          <a:p>
            <a:r>
              <a:rPr lang="en-US" dirty="0" smtClean="0"/>
              <a:t>Eric Burdon</a:t>
            </a:r>
          </a:p>
          <a:p>
            <a:r>
              <a:rPr lang="en-US" dirty="0"/>
              <a:t>Alan Price (organ and </a:t>
            </a:r>
            <a:r>
              <a:rPr lang="en-US" dirty="0" smtClean="0"/>
              <a:t>keyboards)</a:t>
            </a:r>
          </a:p>
          <a:p>
            <a:r>
              <a:rPr lang="en-US" dirty="0" smtClean="0"/>
              <a:t>Hilton </a:t>
            </a:r>
            <a:r>
              <a:rPr lang="en-US" dirty="0"/>
              <a:t>Valentine (</a:t>
            </a:r>
            <a:r>
              <a:rPr lang="en-US" dirty="0" smtClean="0"/>
              <a:t>guitar)</a:t>
            </a:r>
          </a:p>
          <a:p>
            <a:r>
              <a:rPr lang="en-US" dirty="0" smtClean="0"/>
              <a:t>John </a:t>
            </a:r>
            <a:r>
              <a:rPr lang="en-US" dirty="0"/>
              <a:t>Steel (</a:t>
            </a:r>
            <a:r>
              <a:rPr lang="en-US" dirty="0" smtClean="0"/>
              <a:t>drums)</a:t>
            </a:r>
          </a:p>
          <a:p>
            <a:r>
              <a:rPr lang="en-US" dirty="0" smtClean="0"/>
              <a:t>Bryan </a:t>
            </a:r>
            <a:r>
              <a:rPr lang="en-US" dirty="0"/>
              <a:t>"Chas" Chandler (bass</a:t>
            </a:r>
            <a:r>
              <a:rPr lang="en-US" dirty="0" smtClean="0"/>
              <a:t>)</a:t>
            </a:r>
          </a:p>
          <a:p>
            <a:r>
              <a:rPr lang="en-US" dirty="0" smtClean="0"/>
              <a:t>Line-up changed many times, except Burdon</a:t>
            </a:r>
          </a:p>
          <a:p>
            <a:r>
              <a:rPr lang="en-US" dirty="0" smtClean="0"/>
              <a:t>June 1964: “House of the Rising Sun”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smtClean="0"/>
              <a:t>The Kinks, 1963-1996	</a:t>
            </a:r>
            <a:endParaRPr lang="en-US" sz="5400" b="1" dirty="0"/>
          </a:p>
        </p:txBody>
      </p:sp>
      <p:sp>
        <p:nvSpPr>
          <p:cNvPr id="3" name="Content Placeholder 2"/>
          <p:cNvSpPr>
            <a:spLocks noGrp="1"/>
          </p:cNvSpPr>
          <p:nvPr>
            <p:ph idx="1"/>
          </p:nvPr>
        </p:nvSpPr>
        <p:spPr>
          <a:xfrm>
            <a:off x="409434" y="1690688"/>
            <a:ext cx="6414447" cy="4351338"/>
          </a:xfrm>
        </p:spPr>
        <p:txBody>
          <a:bodyPr>
            <a:normAutofit/>
          </a:bodyPr>
          <a:lstStyle/>
          <a:p>
            <a:r>
              <a:rPr lang="en-US" dirty="0" smtClean="0"/>
              <a:t>Ray Davies (rhythm guitar, lead vocals, main writer)</a:t>
            </a:r>
          </a:p>
          <a:p>
            <a:r>
              <a:rPr lang="en-US" dirty="0" smtClean="0"/>
              <a:t>Dave Davies (lead guitar, vocals)</a:t>
            </a:r>
          </a:p>
          <a:p>
            <a:r>
              <a:rPr lang="en-US" dirty="0" smtClean="0"/>
              <a:t>Pete </a:t>
            </a:r>
            <a:r>
              <a:rPr lang="en-US" dirty="0" err="1" smtClean="0"/>
              <a:t>Quaife</a:t>
            </a:r>
            <a:r>
              <a:rPr lang="en-US" dirty="0" smtClean="0"/>
              <a:t> (bass guitar)</a:t>
            </a:r>
          </a:p>
          <a:p>
            <a:r>
              <a:rPr lang="en-US" dirty="0" smtClean="0"/>
              <a:t>Mick </a:t>
            </a:r>
            <a:r>
              <a:rPr lang="en-US" dirty="0" err="1" smtClean="0"/>
              <a:t>Avory</a:t>
            </a:r>
            <a:r>
              <a:rPr lang="en-US" dirty="0" smtClean="0"/>
              <a:t> (drums)</a:t>
            </a:r>
          </a:p>
          <a:p>
            <a:r>
              <a:rPr lang="en-US" dirty="0" smtClean="0"/>
              <a:t>First hit, August 1964: “You really got me!”</a:t>
            </a:r>
          </a:p>
          <a:p>
            <a:r>
              <a:rPr lang="en-US" dirty="0">
                <a:hlinkClick r:id="rId2"/>
              </a:rPr>
              <a:t>https://</a:t>
            </a:r>
            <a:r>
              <a:rPr lang="en-US" dirty="0" smtClean="0">
                <a:hlinkClick r:id="rId2"/>
              </a:rPr>
              <a:t>www.youtube.com/watch?v=fTTsY-oz6Go</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Kinks, 1963-1996</a:t>
            </a:r>
            <a:endParaRPr lang="en-US" b="1" dirty="0"/>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smtClean="0"/>
              <a:t>Hectic touring: Australia, New Zealand, USA, India</a:t>
            </a:r>
          </a:p>
          <a:p>
            <a:r>
              <a:rPr lang="en-US" dirty="0" smtClean="0"/>
              <a:t>Cardiff, 19 May 1965: Dave Davies and Mick </a:t>
            </a:r>
            <a:r>
              <a:rPr lang="en-US" dirty="0" err="1" smtClean="0"/>
              <a:t>Avory</a:t>
            </a:r>
            <a:r>
              <a:rPr lang="en-US" dirty="0" smtClean="0"/>
              <a:t> fought on stage after “Your really got me!” (Davies got 16 stitches)</a:t>
            </a:r>
          </a:p>
          <a:p>
            <a:r>
              <a:rPr lang="en-US" dirty="0" smtClean="0"/>
              <a:t>After summer USA tour, American </a:t>
            </a:r>
            <a:r>
              <a:rPr lang="en-US" dirty="0"/>
              <a:t>Federation of Musicians refused permits for the group to appear in concerts </a:t>
            </a:r>
            <a:r>
              <a:rPr lang="en-US" dirty="0" smtClean="0"/>
              <a:t>for </a:t>
            </a:r>
            <a:r>
              <a:rPr lang="en-US" dirty="0"/>
              <a:t>the next four </a:t>
            </a:r>
            <a:r>
              <a:rPr lang="en-US" dirty="0" smtClean="0"/>
              <a:t>years.</a:t>
            </a:r>
          </a:p>
          <a:p>
            <a:r>
              <a:rPr lang="en-US" dirty="0" smtClean="0"/>
              <a:t>Cut off a major market.</a:t>
            </a:r>
            <a:endParaRPr lang="en-US" dirty="0"/>
          </a:p>
        </p:txBody>
      </p:sp>
    </p:spTree>
    <p:extLst>
      <p:ext uri="{BB962C8B-B14F-4D97-AF65-F5344CB8AC3E}">
        <p14:creationId xmlns:p14="http://schemas.microsoft.com/office/powerpoint/2010/main" val="17888716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smtClean="0"/>
              <a:t>The Who, 1964-1982</a:t>
            </a:r>
            <a:endParaRPr lang="en-US" sz="4800" b="1" dirty="0"/>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smtClean="0"/>
              <a:t>Pete Townshend (lead guitar, vocals, writer)</a:t>
            </a:r>
          </a:p>
          <a:p>
            <a:r>
              <a:rPr lang="en-US" dirty="0" smtClean="0"/>
              <a:t>Roger </a:t>
            </a:r>
            <a:r>
              <a:rPr lang="en-US" dirty="0" err="1" smtClean="0"/>
              <a:t>Daltrey</a:t>
            </a:r>
            <a:r>
              <a:rPr lang="en-US" dirty="0" smtClean="0"/>
              <a:t> (vocals, guitar)</a:t>
            </a:r>
          </a:p>
          <a:p>
            <a:r>
              <a:rPr lang="en-US" dirty="0" smtClean="0"/>
              <a:t>John </a:t>
            </a:r>
            <a:r>
              <a:rPr lang="en-US" dirty="0" err="1" smtClean="0"/>
              <a:t>Entwhistle</a:t>
            </a:r>
            <a:r>
              <a:rPr lang="en-US" dirty="0" smtClean="0"/>
              <a:t> (bass guitar)</a:t>
            </a:r>
          </a:p>
          <a:p>
            <a:r>
              <a:rPr lang="en-US" dirty="0" smtClean="0"/>
              <a:t>Keith Moon (drums, crazy)</a:t>
            </a:r>
          </a:p>
          <a:p>
            <a:r>
              <a:rPr lang="en-US" dirty="0" smtClean="0"/>
              <a:t>Mod Scene</a:t>
            </a:r>
          </a:p>
          <a:p>
            <a:r>
              <a:rPr lang="en-US" dirty="0" smtClean="0"/>
              <a:t>December 1964: “I can’t explain”</a:t>
            </a:r>
          </a:p>
          <a:p>
            <a:r>
              <a:rPr lang="en-US" dirty="0" smtClean="0"/>
              <a:t>Jimmy Page (rhythm guitar)</a:t>
            </a:r>
          </a:p>
          <a:p>
            <a:r>
              <a:rPr lang="en-US" dirty="0">
                <a:hlinkClick r:id="rId2"/>
              </a:rPr>
              <a:t>https://www.youtube.com/watch?v=h3h--</a:t>
            </a:r>
            <a:r>
              <a:rPr lang="en-US" dirty="0" smtClean="0">
                <a:hlinkClick r:id="rId2"/>
              </a:rPr>
              <a:t>K5928M</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“My Generation” October 1965	</a:t>
            </a:r>
            <a:endParaRPr lang="en-US" b="1" dirty="0"/>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smtClean="0"/>
              <a:t>The Queen Mother had Townshend’s old car (1935 Packard Hearse) towed from a street in Belgravia.</a:t>
            </a:r>
          </a:p>
          <a:p>
            <a:r>
              <a:rPr lang="en-US" dirty="0" smtClean="0"/>
              <a:t>The Kinks “All Day and all of the night”</a:t>
            </a:r>
          </a:p>
          <a:p>
            <a:r>
              <a:rPr lang="en-US" dirty="0" smtClean="0"/>
              <a:t>John </a:t>
            </a:r>
            <a:r>
              <a:rPr lang="en-US" dirty="0"/>
              <a:t>Lee Hooker's "Stuttering </a:t>
            </a:r>
            <a:r>
              <a:rPr lang="en-US" dirty="0" smtClean="0"/>
              <a:t>Blues”</a:t>
            </a:r>
          </a:p>
          <a:p>
            <a:r>
              <a:rPr lang="en-US" dirty="0" smtClean="0"/>
              <a:t>“Why don’t you all just f…… </a:t>
            </a:r>
            <a:r>
              <a:rPr lang="en-US" dirty="0" err="1" smtClean="0"/>
              <a:t>ade</a:t>
            </a:r>
            <a:r>
              <a:rPr lang="en-US" dirty="0" smtClean="0"/>
              <a:t> away?”</a:t>
            </a:r>
          </a:p>
          <a:p>
            <a:r>
              <a:rPr lang="en-US" dirty="0" smtClean="0"/>
              <a:t>Became the anthem of 1960s generation.</a:t>
            </a:r>
          </a:p>
          <a:p>
            <a:endParaRPr lang="en-US" dirty="0" smtClean="0">
              <a:hlinkClick r:id="rId2"/>
            </a:endParaRPr>
          </a:p>
          <a:p>
            <a:r>
              <a:rPr lang="en-US" dirty="0" smtClean="0">
                <a:hlinkClick r:id="rId2"/>
              </a:rPr>
              <a:t>https</a:t>
            </a:r>
            <a:r>
              <a:rPr lang="en-US" dirty="0">
                <a:hlinkClick r:id="rId2"/>
              </a:rPr>
              <a:t>://</a:t>
            </a:r>
            <a:r>
              <a:rPr lang="en-US" dirty="0" smtClean="0">
                <a:hlinkClick r:id="rId2"/>
              </a:rPr>
              <a:t>www.youtube.com/watch?v=594WLzzb3JI</a:t>
            </a:r>
            <a:endParaRPr lang="en-US" dirty="0" smtClean="0"/>
          </a:p>
          <a:p>
            <a:r>
              <a:rPr lang="en-US" dirty="0" smtClean="0">
                <a:hlinkClick r:id="rId3"/>
              </a:rPr>
              <a:t>https</a:t>
            </a:r>
            <a:r>
              <a:rPr lang="en-US" dirty="0">
                <a:hlinkClick r:id="rId3"/>
              </a:rPr>
              <a:t>://</a:t>
            </a:r>
            <a:r>
              <a:rPr lang="en-US" dirty="0" smtClean="0">
                <a:hlinkClick r:id="rId3"/>
              </a:rPr>
              <a:t>www.youtube.com/watch?v=tdkROH7Exyg</a:t>
            </a:r>
            <a:endParaRPr lang="en-US" dirty="0" smtClean="0"/>
          </a:p>
          <a:p>
            <a:endParaRPr lang="en-US" dirty="0" smtClean="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“People </a:t>
            </a:r>
            <a:r>
              <a:rPr lang="en-US" sz="2400" dirty="0"/>
              <a:t>try to put us d-down </a:t>
            </a:r>
            <a:endParaRPr lang="en-US" sz="2400" dirty="0" smtClean="0"/>
          </a:p>
          <a:p>
            <a:pPr marL="800100" lvl="1" indent="-342900">
              <a:buFont typeface="Arial" panose="020B0604020202020204" pitchFamily="34" charset="0"/>
              <a:buChar char="•"/>
            </a:pPr>
            <a:r>
              <a:rPr lang="en-US" sz="2400" dirty="0" smtClean="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endParaRPr lang="en-US" sz="2400" dirty="0" smtClean="0"/>
          </a:p>
          <a:p>
            <a:pPr marL="800100" lvl="1" indent="-342900">
              <a:buFont typeface="Arial" panose="020B0604020202020204" pitchFamily="34" charset="0"/>
              <a:buChar char="•"/>
            </a:pPr>
            <a:r>
              <a:rPr lang="en-US" sz="2400" dirty="0" smtClean="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endParaRPr lang="en-US" sz="2400" dirty="0" smtClean="0"/>
          </a:p>
          <a:p>
            <a:pPr marL="800100" lvl="1" indent="-342900">
              <a:buFont typeface="Arial" panose="020B0604020202020204" pitchFamily="34" charset="0"/>
              <a:buChar char="•"/>
            </a:pPr>
            <a:r>
              <a:rPr lang="en-US" sz="2400" dirty="0" smtClean="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endParaRPr lang="en-US" sz="2400" dirty="0" smtClean="0"/>
          </a:p>
          <a:p>
            <a:pPr marL="800100" lvl="1" indent="-342900">
              <a:buFont typeface="Arial" panose="020B0604020202020204" pitchFamily="34" charset="0"/>
              <a:buChar char="•"/>
            </a:pPr>
            <a:r>
              <a:rPr lang="en-US" sz="2400" dirty="0" smtClean="0"/>
              <a:t>(</a:t>
            </a:r>
            <a:r>
              <a:rPr lang="en-US" sz="2400" dirty="0" err="1"/>
              <a:t>Talkin</a:t>
            </a:r>
            <a:r>
              <a:rPr lang="en-US" sz="2400" dirty="0"/>
              <a:t>' 'bout my generation</a:t>
            </a:r>
            <a:r>
              <a:rPr lang="en-US" sz="2400" dirty="0" smtClean="0"/>
              <a:t>)”</a:t>
            </a:r>
            <a:endParaRPr lang="en-US" sz="2400" dirty="0"/>
          </a:p>
        </p:txBody>
      </p:sp>
    </p:spTree>
    <p:extLst>
      <p:ext uri="{BB962C8B-B14F-4D97-AF65-F5344CB8AC3E}">
        <p14:creationId xmlns:p14="http://schemas.microsoft.com/office/powerpoint/2010/main" val="29193046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Marshall Plan’s effects</a:t>
            </a:r>
            <a:endParaRPr lang="en-US" b="1" dirty="0"/>
          </a:p>
        </p:txBody>
      </p:sp>
      <p:sp>
        <p:nvSpPr>
          <p:cNvPr id="3" name="Content Placeholder 2"/>
          <p:cNvSpPr>
            <a:spLocks noGrp="1"/>
          </p:cNvSpPr>
          <p:nvPr>
            <p:ph idx="1"/>
          </p:nvPr>
        </p:nvSpPr>
        <p:spPr>
          <a:xfrm>
            <a:off x="838200" y="1825625"/>
            <a:ext cx="5821907" cy="4351338"/>
          </a:xfrm>
        </p:spPr>
        <p:txBody>
          <a:bodyPr/>
          <a:lstStyle/>
          <a:p>
            <a:r>
              <a:rPr lang="en-US" dirty="0" smtClean="0"/>
              <a:t>Sped up economic recovery in western Europe.</a:t>
            </a:r>
          </a:p>
          <a:p>
            <a:r>
              <a:rPr lang="en-US" dirty="0" smtClean="0"/>
              <a:t>Kept communists out of governments.</a:t>
            </a:r>
          </a:p>
          <a:p>
            <a:r>
              <a:rPr lang="en-US" dirty="0" smtClean="0"/>
              <a:t>Encouraged European integration.</a:t>
            </a:r>
          </a:p>
          <a:p>
            <a:r>
              <a:rPr lang="en-US" dirty="0" smtClean="0"/>
              <a:t>Americanized Europe.</a:t>
            </a:r>
          </a:p>
          <a:p>
            <a:r>
              <a:rPr lang="en-US" dirty="0" smtClean="0"/>
              <a:t>Provided markets for US goods.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Post-WWII Britain</a:t>
            </a:r>
            <a:endParaRPr lang="en-US" b="1" dirty="0"/>
          </a:p>
        </p:txBody>
      </p:sp>
      <p:sp>
        <p:nvSpPr>
          <p:cNvPr id="3" name="Content Placeholder 2"/>
          <p:cNvSpPr>
            <a:spLocks noGrp="1"/>
          </p:cNvSpPr>
          <p:nvPr>
            <p:ph idx="1"/>
          </p:nvPr>
        </p:nvSpPr>
        <p:spPr/>
        <p:txBody>
          <a:bodyPr/>
          <a:lstStyle/>
          <a:p>
            <a:r>
              <a:rPr lang="en-US" dirty="0" smtClean="0"/>
              <a:t>Baby boom</a:t>
            </a:r>
          </a:p>
          <a:p>
            <a:r>
              <a:rPr lang="en-US" dirty="0" smtClean="0"/>
              <a:t>Relatively weak economy</a:t>
            </a:r>
          </a:p>
          <a:p>
            <a:r>
              <a:rPr lang="en-US" dirty="0" smtClean="0"/>
              <a:t>Rationing continued until 1954.</a:t>
            </a:r>
          </a:p>
          <a:p>
            <a:r>
              <a:rPr lang="en-US" dirty="0" smtClean="0"/>
              <a:t>National Service (conscription) ended in 1960.</a:t>
            </a:r>
          </a:p>
          <a:p>
            <a:r>
              <a:rPr lang="en-US" dirty="0" smtClean="0"/>
              <a:t>Many more teenagers, proportionally</a:t>
            </a:r>
          </a:p>
          <a:p>
            <a:r>
              <a:rPr lang="en-US" dirty="0" smtClean="0"/>
              <a:t>Old empire dying, de-colonization, Suez crisis, 1956</a:t>
            </a:r>
          </a:p>
          <a:p>
            <a:endParaRPr lang="en-US" dirty="0" smtClean="0"/>
          </a:p>
        </p:txBody>
      </p:sp>
    </p:spTree>
    <p:extLst>
      <p:ext uri="{BB962C8B-B14F-4D97-AF65-F5344CB8AC3E}">
        <p14:creationId xmlns:p14="http://schemas.microsoft.com/office/powerpoint/2010/main" val="14831057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t>Skiffle</a:t>
            </a:r>
            <a:r>
              <a:rPr lang="en-US" b="1" dirty="0" smtClean="0"/>
              <a:t> in United Kingdom, 1950s</a:t>
            </a:r>
            <a:endParaRPr lang="en-US" b="1" dirty="0"/>
          </a:p>
        </p:txBody>
      </p:sp>
      <p:sp>
        <p:nvSpPr>
          <p:cNvPr id="3" name="Content Placeholder 2"/>
          <p:cNvSpPr>
            <a:spLocks noGrp="1"/>
          </p:cNvSpPr>
          <p:nvPr>
            <p:ph idx="1"/>
          </p:nvPr>
        </p:nvSpPr>
        <p:spPr>
          <a:xfrm>
            <a:off x="838200" y="1825625"/>
            <a:ext cx="6818194" cy="4351338"/>
          </a:xfrm>
        </p:spPr>
        <p:txBody>
          <a:bodyPr/>
          <a:lstStyle/>
          <a:p>
            <a:r>
              <a:rPr lang="en-US" dirty="0" smtClean="0"/>
              <a:t>Originated in New Orleans Jazz and Chicago, 1930s</a:t>
            </a:r>
          </a:p>
          <a:p>
            <a:r>
              <a:rPr lang="en-US" dirty="0" err="1" smtClean="0"/>
              <a:t>Skiffle</a:t>
            </a:r>
            <a:r>
              <a:rPr lang="en-US" dirty="0" smtClean="0"/>
              <a:t>: to make a mess of something</a:t>
            </a:r>
          </a:p>
          <a:p>
            <a:r>
              <a:rPr lang="en-US" dirty="0" smtClean="0"/>
              <a:t>Lonnie </a:t>
            </a:r>
            <a:r>
              <a:rPr lang="en-US" dirty="0" err="1" smtClean="0"/>
              <a:t>Donegan</a:t>
            </a:r>
            <a:r>
              <a:rPr lang="en-US" dirty="0" smtClean="0"/>
              <a:t>, “Midnight Special” (Lead Belly)</a:t>
            </a:r>
          </a:p>
          <a:p>
            <a:r>
              <a:rPr lang="en-US" dirty="0" smtClean="0"/>
              <a:t>Deformalized music in UK.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The Quarrymen</a:t>
            </a:r>
            <a:endParaRPr lang="en-US" b="1" dirty="0"/>
          </a:p>
        </p:txBody>
      </p:sp>
      <p:sp>
        <p:nvSpPr>
          <p:cNvPr id="3" name="Content Placeholder 2"/>
          <p:cNvSpPr>
            <a:spLocks noGrp="1"/>
          </p:cNvSpPr>
          <p:nvPr>
            <p:ph idx="1"/>
          </p:nvPr>
        </p:nvSpPr>
        <p:spPr>
          <a:xfrm>
            <a:off x="838200" y="1825625"/>
            <a:ext cx="4757382" cy="4351338"/>
          </a:xfrm>
        </p:spPr>
        <p:txBody>
          <a:bodyPr>
            <a:normAutofit fontScale="92500" lnSpcReduction="20000"/>
          </a:bodyPr>
          <a:lstStyle/>
          <a:p>
            <a:r>
              <a:rPr lang="en-US" dirty="0" smtClean="0"/>
              <a:t>Liverpool</a:t>
            </a:r>
          </a:p>
          <a:p>
            <a:r>
              <a:rPr lang="en-US" dirty="0" smtClean="0"/>
              <a:t>John Lennon, aged 16</a:t>
            </a:r>
          </a:p>
          <a:p>
            <a:r>
              <a:rPr lang="en-US" dirty="0" smtClean="0"/>
              <a:t>Quarry Bank School</a:t>
            </a:r>
          </a:p>
          <a:p>
            <a:r>
              <a:rPr lang="en-US" dirty="0" smtClean="0"/>
              <a:t>Formed in March 1957</a:t>
            </a:r>
          </a:p>
          <a:p>
            <a:r>
              <a:rPr lang="en-US" dirty="0" smtClean="0"/>
              <a:t>Paul McCartney joined in July 1957 (aged 15).</a:t>
            </a:r>
          </a:p>
          <a:p>
            <a:r>
              <a:rPr lang="en-US" dirty="0" smtClean="0"/>
              <a:t>George Harrison admitted, spring 1958 (aged 15).</a:t>
            </a:r>
          </a:p>
          <a:p>
            <a:r>
              <a:rPr lang="en-US" dirty="0" smtClean="0"/>
              <a:t>“That’ll be the day!” 14 July 1958</a:t>
            </a:r>
          </a:p>
          <a:p>
            <a:r>
              <a:rPr lang="en-US" dirty="0" smtClean="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smtClean="0"/>
              <a:t>Hamburg, 1960-1962</a:t>
            </a:r>
            <a:endParaRPr lang="en-US" b="1" dirty="0"/>
          </a:p>
        </p:txBody>
      </p:sp>
      <p:sp>
        <p:nvSpPr>
          <p:cNvPr id="3" name="Content Placeholder 2"/>
          <p:cNvSpPr>
            <a:spLocks noGrp="1"/>
          </p:cNvSpPr>
          <p:nvPr>
            <p:ph idx="1"/>
          </p:nvPr>
        </p:nvSpPr>
        <p:spPr>
          <a:xfrm>
            <a:off x="614149" y="1187355"/>
            <a:ext cx="4326341" cy="4989608"/>
          </a:xfrm>
        </p:spPr>
        <p:txBody>
          <a:bodyPr>
            <a:normAutofit lnSpcReduction="10000"/>
          </a:bodyPr>
          <a:lstStyle/>
          <a:p>
            <a:r>
              <a:rPr lang="en-US" dirty="0"/>
              <a:t>The Crickets</a:t>
            </a:r>
          </a:p>
          <a:p>
            <a:r>
              <a:rPr lang="en-US" dirty="0" smtClean="0"/>
              <a:t>The </a:t>
            </a:r>
            <a:r>
              <a:rPr lang="en-US" dirty="0" err="1" smtClean="0"/>
              <a:t>Beatals</a:t>
            </a:r>
            <a:endParaRPr lang="en-US" dirty="0" smtClean="0"/>
          </a:p>
          <a:p>
            <a:r>
              <a:rPr lang="en-US" dirty="0" smtClean="0"/>
              <a:t>The Silver Beetles</a:t>
            </a:r>
          </a:p>
          <a:p>
            <a:r>
              <a:rPr lang="en-US" dirty="0" smtClean="0"/>
              <a:t>The Beatles (July 1960)</a:t>
            </a:r>
          </a:p>
          <a:p>
            <a:r>
              <a:rPr lang="en-US" dirty="0" smtClean="0"/>
              <a:t>Alan Williams (manager)</a:t>
            </a:r>
          </a:p>
          <a:p>
            <a:r>
              <a:rPr lang="en-US" dirty="0" smtClean="0"/>
              <a:t>Pete Best</a:t>
            </a:r>
          </a:p>
          <a:p>
            <a:r>
              <a:rPr lang="en-US" dirty="0" smtClean="0"/>
              <a:t>Stuart Sutcliffe (Liverpool College of Art)</a:t>
            </a:r>
          </a:p>
          <a:p>
            <a:r>
              <a:rPr lang="en-US" dirty="0" smtClean="0"/>
              <a:t>Wild life</a:t>
            </a:r>
          </a:p>
          <a:p>
            <a:r>
              <a:rPr lang="en-US" dirty="0" err="1" smtClean="0"/>
              <a:t>Indra</a:t>
            </a:r>
            <a:r>
              <a:rPr lang="en-US" dirty="0" smtClean="0"/>
              <a:t> Club</a:t>
            </a:r>
          </a:p>
          <a:p>
            <a:r>
              <a:rPr lang="en-US" dirty="0" smtClean="0"/>
              <a:t>Tons of practice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smtClean="0"/>
              <a:t>Hamburg, 1960-1962</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smtClean="0"/>
              <a:t>Tons of practice, learning their style</a:t>
            </a:r>
          </a:p>
          <a:p>
            <a:r>
              <a:rPr lang="en-US" sz="2400" dirty="0" smtClean="0"/>
              <a:t>Stuart </a:t>
            </a:r>
            <a:r>
              <a:rPr lang="en-US" sz="2400" dirty="0"/>
              <a:t>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Cavern Club, Liverpool, 1961-1963</a:t>
            </a:r>
            <a:endParaRPr lang="en-US" b="1" dirty="0"/>
          </a:p>
        </p:txBody>
      </p:sp>
      <p:sp>
        <p:nvSpPr>
          <p:cNvPr id="3" name="Content Placeholder 2"/>
          <p:cNvSpPr>
            <a:spLocks noGrp="1"/>
          </p:cNvSpPr>
          <p:nvPr>
            <p:ph idx="1"/>
          </p:nvPr>
        </p:nvSpPr>
        <p:spPr>
          <a:xfrm>
            <a:off x="838200" y="1825625"/>
            <a:ext cx="7077501" cy="4343163"/>
          </a:xfrm>
        </p:spPr>
        <p:txBody>
          <a:bodyPr>
            <a:normAutofit fontScale="92500" lnSpcReduction="20000"/>
          </a:bodyPr>
          <a:lstStyle/>
          <a:p>
            <a:r>
              <a:rPr lang="en-US" dirty="0" err="1" smtClean="0"/>
              <a:t>Merseybeat</a:t>
            </a:r>
            <a:endParaRPr lang="en-US" dirty="0" smtClean="0"/>
          </a:p>
          <a:p>
            <a:r>
              <a:rPr lang="en-US" dirty="0" smtClean="0"/>
              <a:t>First performed there as The Quarrymen, 1957</a:t>
            </a:r>
          </a:p>
          <a:p>
            <a:r>
              <a:rPr lang="en-US" dirty="0" smtClean="0"/>
              <a:t>1961-1963: The Beatles performed there </a:t>
            </a:r>
            <a:r>
              <a:rPr lang="en-US" dirty="0"/>
              <a:t>292 times: </a:t>
            </a:r>
            <a:r>
              <a:rPr lang="en-US" dirty="0">
                <a:hlinkClick r:id="rId3"/>
              </a:rPr>
              <a:t>https://</a:t>
            </a:r>
            <a:r>
              <a:rPr lang="en-US" dirty="0" smtClean="0">
                <a:hlinkClick r:id="rId3"/>
              </a:rPr>
              <a:t>youtu.be/yCzed4x40aA?list=RDyCzed4x40aA</a:t>
            </a:r>
            <a:endParaRPr lang="en-US" dirty="0" smtClean="0"/>
          </a:p>
          <a:p>
            <a:r>
              <a:rPr lang="en-US" dirty="0" smtClean="0"/>
              <a:t>November 1961: Brian Epstein heard them there.</a:t>
            </a:r>
          </a:p>
          <a:p>
            <a:r>
              <a:rPr lang="en-US" dirty="0" smtClean="0"/>
              <a:t>January 1962: Epstein became their manager:</a:t>
            </a:r>
          </a:p>
          <a:p>
            <a:pPr lvl="1"/>
            <a:r>
              <a:rPr lang="en-US" dirty="0" smtClean="0"/>
              <a:t>Mona Best supported the deal.</a:t>
            </a:r>
          </a:p>
          <a:p>
            <a:pPr lvl="1"/>
            <a:r>
              <a:rPr lang="en-US" dirty="0" smtClean="0"/>
              <a:t>McCartney’s father opposed “the Jew”.</a:t>
            </a:r>
          </a:p>
          <a:p>
            <a:pPr lvl="1"/>
            <a:r>
              <a:rPr lang="en-US" dirty="0" smtClean="0"/>
              <a:t>Mimi (John’s aunt) opposed it.</a:t>
            </a:r>
          </a:p>
          <a:p>
            <a:pPr lvl="1"/>
            <a:r>
              <a:rPr lang="en-US" dirty="0" smtClean="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1988</TotalTime>
  <Words>1361</Words>
  <Application>Microsoft Office PowerPoint</Application>
  <PresentationFormat>Widescreen</PresentationFormat>
  <Paragraphs>276</Paragraphs>
  <Slides>24</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211</cp:revision>
  <dcterms:created xsi:type="dcterms:W3CDTF">2015-10-14T10:08:23Z</dcterms:created>
  <dcterms:modified xsi:type="dcterms:W3CDTF">2016-10-26T11:14:37Z</dcterms:modified>
</cp:coreProperties>
</file>